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7559675" cy="10691813"/>
  <p:notesSz cx="6807200" cy="9939338"/>
  <p:defaultTextStyle>
    <a:defPPr>
      <a:defRPr lang="ja-JP"/>
    </a:defPPr>
    <a:lvl1pPr marL="0" algn="l" defTabSz="1042595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1pPr>
    <a:lvl2pPr marL="521299" algn="l" defTabSz="1042595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2pPr>
    <a:lvl3pPr marL="1042595" algn="l" defTabSz="1042595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3pPr>
    <a:lvl4pPr marL="1563894" algn="l" defTabSz="1042595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4pPr>
    <a:lvl5pPr marL="2085192" algn="l" defTabSz="1042595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5pPr>
    <a:lvl6pPr marL="2606489" algn="l" defTabSz="1042595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6pPr>
    <a:lvl7pPr marL="3127787" algn="l" defTabSz="1042595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7pPr>
    <a:lvl8pPr marL="3649085" algn="l" defTabSz="1042595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8pPr>
    <a:lvl9pPr marL="4170382" algn="l" defTabSz="1042595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9" autoAdjust="0"/>
    <p:restoredTop sz="94660"/>
  </p:normalViewPr>
  <p:slideViewPr>
    <p:cSldViewPr>
      <p:cViewPr varScale="1">
        <p:scale>
          <a:sx n="72" d="100"/>
          <a:sy n="72" d="100"/>
        </p:scale>
        <p:origin x="3414" y="78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slide" Target="slides/slide2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978" y="3321397"/>
            <a:ext cx="6425724" cy="229181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954" y="6058696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7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7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5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37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0767" y="428171"/>
            <a:ext cx="1700927" cy="912269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986" y="428171"/>
            <a:ext cx="4976786" cy="912269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163" y="6870482"/>
            <a:ext cx="6425724" cy="2123513"/>
          </a:xfrm>
        </p:spPr>
        <p:txBody>
          <a:bodyPr anchor="t"/>
          <a:lstStyle>
            <a:lvl1pPr algn="l">
              <a:defRPr sz="3307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163" y="4531651"/>
            <a:ext cx="6425724" cy="2338833"/>
          </a:xfrm>
        </p:spPr>
        <p:txBody>
          <a:bodyPr anchor="b"/>
          <a:lstStyle>
            <a:lvl1pPr marL="0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1pPr>
            <a:lvl2pPr marL="377975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47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2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9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6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4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81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9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984" y="2494758"/>
            <a:ext cx="3338856" cy="7056102"/>
          </a:xfrm>
        </p:spPr>
        <p:txBody>
          <a:bodyPr/>
          <a:lstStyle>
            <a:lvl1pPr>
              <a:defRPr sz="2315"/>
            </a:lvl1pPr>
            <a:lvl2pPr>
              <a:defRPr sz="1984"/>
            </a:lvl2pPr>
            <a:lvl3pPr>
              <a:defRPr sz="1653"/>
            </a:lvl3pPr>
            <a:lvl4pPr>
              <a:defRPr sz="1488"/>
            </a:lvl4pPr>
            <a:lvl5pPr>
              <a:defRPr sz="1488"/>
            </a:lvl5pPr>
            <a:lvl6pPr>
              <a:defRPr sz="1488"/>
            </a:lvl6pPr>
            <a:lvl7pPr>
              <a:defRPr sz="1488"/>
            </a:lvl7pPr>
            <a:lvl8pPr>
              <a:defRPr sz="1488"/>
            </a:lvl8pPr>
            <a:lvl9pPr>
              <a:defRPr sz="148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2835" y="2494758"/>
            <a:ext cx="3338856" cy="7056102"/>
          </a:xfrm>
        </p:spPr>
        <p:txBody>
          <a:bodyPr/>
          <a:lstStyle>
            <a:lvl1pPr>
              <a:defRPr sz="2315"/>
            </a:lvl1pPr>
            <a:lvl2pPr>
              <a:defRPr sz="1984"/>
            </a:lvl2pPr>
            <a:lvl3pPr>
              <a:defRPr sz="1653"/>
            </a:lvl3pPr>
            <a:lvl4pPr>
              <a:defRPr sz="1488"/>
            </a:lvl4pPr>
            <a:lvl5pPr>
              <a:defRPr sz="1488"/>
            </a:lvl5pPr>
            <a:lvl6pPr>
              <a:defRPr sz="1488"/>
            </a:lvl6pPr>
            <a:lvl7pPr>
              <a:defRPr sz="1488"/>
            </a:lvl7pPr>
            <a:lvl8pPr>
              <a:defRPr sz="1488"/>
            </a:lvl8pPr>
            <a:lvl9pPr>
              <a:defRPr sz="148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7" y="2393285"/>
            <a:ext cx="3340169" cy="99740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75" indent="0">
              <a:buNone/>
              <a:defRPr sz="1653" b="1"/>
            </a:lvl2pPr>
            <a:lvl3pPr marL="755947" indent="0">
              <a:buNone/>
              <a:defRPr sz="1488" b="1"/>
            </a:lvl3pPr>
            <a:lvl4pPr marL="1133922" indent="0">
              <a:buNone/>
              <a:defRPr sz="1323" b="1"/>
            </a:lvl4pPr>
            <a:lvl5pPr marL="1511896" indent="0">
              <a:buNone/>
              <a:defRPr sz="1323" b="1"/>
            </a:lvl5pPr>
            <a:lvl6pPr marL="1889868" indent="0">
              <a:buNone/>
              <a:defRPr sz="1323" b="1"/>
            </a:lvl6pPr>
            <a:lvl7pPr marL="2267843" indent="0">
              <a:buNone/>
              <a:defRPr sz="1323" b="1"/>
            </a:lvl7pPr>
            <a:lvl8pPr marL="2645818" indent="0">
              <a:buNone/>
              <a:defRPr sz="1323" b="1"/>
            </a:lvl8pPr>
            <a:lvl9pPr marL="3023792" indent="0">
              <a:buNone/>
              <a:defRPr sz="132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987" y="3390691"/>
            <a:ext cx="3340169" cy="6160168"/>
          </a:xfrm>
        </p:spPr>
        <p:txBody>
          <a:bodyPr/>
          <a:lstStyle>
            <a:lvl1pPr>
              <a:defRPr sz="1984"/>
            </a:lvl1pPr>
            <a:lvl2pPr>
              <a:defRPr sz="1653"/>
            </a:lvl2pPr>
            <a:lvl3pPr>
              <a:defRPr sz="1488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0212" y="2393285"/>
            <a:ext cx="3341481" cy="99740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75" indent="0">
              <a:buNone/>
              <a:defRPr sz="1653" b="1"/>
            </a:lvl2pPr>
            <a:lvl3pPr marL="755947" indent="0">
              <a:buNone/>
              <a:defRPr sz="1488" b="1"/>
            </a:lvl3pPr>
            <a:lvl4pPr marL="1133922" indent="0">
              <a:buNone/>
              <a:defRPr sz="1323" b="1"/>
            </a:lvl4pPr>
            <a:lvl5pPr marL="1511896" indent="0">
              <a:buNone/>
              <a:defRPr sz="1323" b="1"/>
            </a:lvl5pPr>
            <a:lvl6pPr marL="1889868" indent="0">
              <a:buNone/>
              <a:defRPr sz="1323" b="1"/>
            </a:lvl6pPr>
            <a:lvl7pPr marL="2267843" indent="0">
              <a:buNone/>
              <a:defRPr sz="1323" b="1"/>
            </a:lvl7pPr>
            <a:lvl8pPr marL="2645818" indent="0">
              <a:buNone/>
              <a:defRPr sz="1323" b="1"/>
            </a:lvl8pPr>
            <a:lvl9pPr marL="3023792" indent="0">
              <a:buNone/>
              <a:defRPr sz="132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0212" y="3390691"/>
            <a:ext cx="3341481" cy="6160168"/>
          </a:xfrm>
        </p:spPr>
        <p:txBody>
          <a:bodyPr/>
          <a:lstStyle>
            <a:lvl1pPr>
              <a:defRPr sz="1984"/>
            </a:lvl1pPr>
            <a:lvl2pPr>
              <a:defRPr sz="1653"/>
            </a:lvl2pPr>
            <a:lvl3pPr>
              <a:defRPr sz="1488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7" y="425693"/>
            <a:ext cx="2487081" cy="1811668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5624" y="425696"/>
            <a:ext cx="4226069" cy="9125167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987" y="2237364"/>
            <a:ext cx="2487081" cy="7313498"/>
          </a:xfrm>
        </p:spPr>
        <p:txBody>
          <a:bodyPr/>
          <a:lstStyle>
            <a:lvl1pPr marL="0" indent="0">
              <a:buNone/>
              <a:defRPr sz="1157"/>
            </a:lvl1pPr>
            <a:lvl2pPr marL="377975" indent="0">
              <a:buNone/>
              <a:defRPr sz="992"/>
            </a:lvl2pPr>
            <a:lvl3pPr marL="755947" indent="0">
              <a:buNone/>
              <a:defRPr sz="827"/>
            </a:lvl3pPr>
            <a:lvl4pPr marL="1133922" indent="0">
              <a:buNone/>
              <a:defRPr sz="744"/>
            </a:lvl4pPr>
            <a:lvl5pPr marL="1511896" indent="0">
              <a:buNone/>
              <a:defRPr sz="744"/>
            </a:lvl5pPr>
            <a:lvl6pPr marL="1889868" indent="0">
              <a:buNone/>
              <a:defRPr sz="744"/>
            </a:lvl6pPr>
            <a:lvl7pPr marL="2267843" indent="0">
              <a:buNone/>
              <a:defRPr sz="744"/>
            </a:lvl7pPr>
            <a:lvl8pPr marL="2645818" indent="0">
              <a:buNone/>
              <a:defRPr sz="744"/>
            </a:lvl8pPr>
            <a:lvl9pPr marL="3023792" indent="0">
              <a:buNone/>
              <a:defRPr sz="7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752" y="7484272"/>
            <a:ext cx="4535805" cy="883561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752" y="955333"/>
            <a:ext cx="4535805" cy="6415088"/>
          </a:xfrm>
        </p:spPr>
        <p:txBody>
          <a:bodyPr/>
          <a:lstStyle>
            <a:lvl1pPr marL="0" indent="0">
              <a:buNone/>
              <a:defRPr sz="2646"/>
            </a:lvl1pPr>
            <a:lvl2pPr marL="377975" indent="0">
              <a:buNone/>
              <a:defRPr sz="2315"/>
            </a:lvl2pPr>
            <a:lvl3pPr marL="755947" indent="0">
              <a:buNone/>
              <a:defRPr sz="1984"/>
            </a:lvl3pPr>
            <a:lvl4pPr marL="1133922" indent="0">
              <a:buNone/>
              <a:defRPr sz="1653"/>
            </a:lvl4pPr>
            <a:lvl5pPr marL="1511896" indent="0">
              <a:buNone/>
              <a:defRPr sz="1653"/>
            </a:lvl5pPr>
            <a:lvl6pPr marL="1889868" indent="0">
              <a:buNone/>
              <a:defRPr sz="1653"/>
            </a:lvl6pPr>
            <a:lvl7pPr marL="2267843" indent="0">
              <a:buNone/>
              <a:defRPr sz="1653"/>
            </a:lvl7pPr>
            <a:lvl8pPr marL="2645818" indent="0">
              <a:buNone/>
              <a:defRPr sz="1653"/>
            </a:lvl8pPr>
            <a:lvl9pPr marL="3023792" indent="0">
              <a:buNone/>
              <a:defRPr sz="1653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752" y="8367832"/>
            <a:ext cx="4535805" cy="1254802"/>
          </a:xfrm>
        </p:spPr>
        <p:txBody>
          <a:bodyPr/>
          <a:lstStyle>
            <a:lvl1pPr marL="0" indent="0">
              <a:buNone/>
              <a:defRPr sz="1157"/>
            </a:lvl1pPr>
            <a:lvl2pPr marL="377975" indent="0">
              <a:buNone/>
              <a:defRPr sz="992"/>
            </a:lvl2pPr>
            <a:lvl3pPr marL="755947" indent="0">
              <a:buNone/>
              <a:defRPr sz="827"/>
            </a:lvl3pPr>
            <a:lvl4pPr marL="1133922" indent="0">
              <a:buNone/>
              <a:defRPr sz="744"/>
            </a:lvl4pPr>
            <a:lvl5pPr marL="1511896" indent="0">
              <a:buNone/>
              <a:defRPr sz="744"/>
            </a:lvl5pPr>
            <a:lvl6pPr marL="1889868" indent="0">
              <a:buNone/>
              <a:defRPr sz="744"/>
            </a:lvl6pPr>
            <a:lvl7pPr marL="2267843" indent="0">
              <a:buNone/>
              <a:defRPr sz="744"/>
            </a:lvl7pPr>
            <a:lvl8pPr marL="2645818" indent="0">
              <a:buNone/>
              <a:defRPr sz="744"/>
            </a:lvl8pPr>
            <a:lvl9pPr marL="3023792" indent="0">
              <a:buNone/>
              <a:defRPr sz="7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986" y="428170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6" y="2494758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986" y="9909731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2890" y="9909731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7769" y="9909731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55947" rtl="0" eaLnBrk="1" latinLnBrk="0" hangingPunct="1">
        <a:spcBef>
          <a:spcPct val="0"/>
        </a:spcBef>
        <a:buNone/>
        <a:defRPr kumimoji="1"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3480" indent="-283480" algn="l" defTabSz="755947" rtl="0" eaLnBrk="1" latinLnBrk="0" hangingPunct="1">
        <a:spcBef>
          <a:spcPct val="20000"/>
        </a:spcBef>
        <a:buFont typeface="Arial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14209" indent="-236235" algn="l" defTabSz="755947" rtl="0" eaLnBrk="1" latinLnBrk="0" hangingPunct="1">
        <a:spcBef>
          <a:spcPct val="20000"/>
        </a:spcBef>
        <a:buFont typeface="Arial" pitchFamily="34" charset="0"/>
        <a:buChar char="–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2pPr>
      <a:lvl3pPr marL="944935" indent="-188987" algn="l" defTabSz="755947" rtl="0" eaLnBrk="1" latinLnBrk="0" hangingPunct="1">
        <a:spcBef>
          <a:spcPct val="20000"/>
        </a:spcBef>
        <a:buFont typeface="Arial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322909" indent="-188987" algn="l" defTabSz="755947" rtl="0" eaLnBrk="1" latinLnBrk="0" hangingPunct="1">
        <a:spcBef>
          <a:spcPct val="20000"/>
        </a:spcBef>
        <a:buFont typeface="Arial" pitchFamily="34" charset="0"/>
        <a:buChar char="–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700883" indent="-188987" algn="l" defTabSz="755947" rtl="0" eaLnBrk="1" latinLnBrk="0" hangingPunct="1">
        <a:spcBef>
          <a:spcPct val="20000"/>
        </a:spcBef>
        <a:buFont typeface="Arial" pitchFamily="34" charset="0"/>
        <a:buChar char="»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2078856" indent="-188987" algn="l" defTabSz="755947" rtl="0" eaLnBrk="1" latinLnBrk="0" hangingPunct="1">
        <a:spcBef>
          <a:spcPct val="20000"/>
        </a:spcBef>
        <a:buFont typeface="Arial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456830" indent="-188987" algn="l" defTabSz="755947" rtl="0" eaLnBrk="1" latinLnBrk="0" hangingPunct="1">
        <a:spcBef>
          <a:spcPct val="20000"/>
        </a:spcBef>
        <a:buFont typeface="Arial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34805" indent="-188987" algn="l" defTabSz="755947" rtl="0" eaLnBrk="1" latinLnBrk="0" hangingPunct="1">
        <a:spcBef>
          <a:spcPct val="20000"/>
        </a:spcBef>
        <a:buFont typeface="Arial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12778" indent="-188987" algn="l" defTabSz="755947" rtl="0" eaLnBrk="1" latinLnBrk="0" hangingPunct="1">
        <a:spcBef>
          <a:spcPct val="20000"/>
        </a:spcBef>
        <a:buFont typeface="Arial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5594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75" algn="l" defTabSz="75594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47" algn="l" defTabSz="75594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22" algn="l" defTabSz="75594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96" algn="l" defTabSz="75594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68" algn="l" defTabSz="75594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43" algn="l" defTabSz="75594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818" algn="l" defTabSz="75594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92" algn="l" defTabSz="75594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7" Type="http://schemas.openxmlformats.org/officeDocument/2006/relationships/image" Target="../media/image6.png" /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2.xml" />
  <Relationship Id="rId6" Type="http://schemas.openxmlformats.org/officeDocument/2006/relationships/image" Target="../media/image5.png" />
  <Relationship Id="rId5" Type="http://schemas.openxmlformats.org/officeDocument/2006/relationships/image" Target="../media/image4.png" />
  <Relationship Id="rId4" Type="http://schemas.openxmlformats.org/officeDocument/2006/relationships/image" Target="../media/image3.png" />
</Relationships>
</file>

<file path=ppt/slides/_rels/slide2.xml.rels>&#65279;<?xml version="1.0" encoding="utf-8" standalone="yes"?>
<Relationships xmlns="http://schemas.openxmlformats.org/package/2006/relationships">
  <Relationship Id="rId13" Type="http://schemas.openxmlformats.org/officeDocument/2006/relationships/image" Target="../media/image8.png" />
  <Relationship Id="rId18" Type="http://schemas.openxmlformats.org/officeDocument/2006/relationships/image" Target="../media/image11.emf" />
  <Relationship Id="rId3" Type="http://schemas.openxmlformats.org/officeDocument/2006/relationships/image" Target="../media/image7.png" />
  <Relationship Id="rId12" Type="http://schemas.openxmlformats.org/officeDocument/2006/relationships/image" Target="NULL" />
  <Relationship Id="rId7" Type="http://schemas.openxmlformats.org/officeDocument/2006/relationships/image" Target="NULL" />
  <Relationship Id="rId17" Type="http://schemas.openxmlformats.org/officeDocument/2006/relationships/image" Target="NULL" />
  <Relationship Id="rId2" Type="http://schemas.openxmlformats.org/officeDocument/2006/relationships/image" Target="../media/image5.png" />
  <Relationship Id="rId16" Type="http://schemas.openxmlformats.org/officeDocument/2006/relationships/image" Target="../media/image10.png" />
  <Relationship Id="rId1" Type="http://schemas.openxmlformats.org/officeDocument/2006/relationships/slideLayout" Target="../slideLayouts/slideLayout2.xml" />
  <Relationship Id="rId15" Type="http://schemas.openxmlformats.org/officeDocument/2006/relationships/image" Target="../media/image1.png" />
  <Relationship Id="rId14" Type="http://schemas.openxmlformats.org/officeDocument/2006/relationships/image" Target="../media/image9.pn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図 2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629" y="10095072"/>
            <a:ext cx="1553546" cy="493950"/>
          </a:xfrm>
          <a:prstGeom prst="rect">
            <a:avLst/>
          </a:prstGeom>
        </p:spPr>
      </p:pic>
      <p:sp>
        <p:nvSpPr>
          <p:cNvPr id="27" name="TextBox 37">
            <a:extLst>
              <a:ext uri="{FF2B5EF4-FFF2-40B4-BE49-F238E27FC236}">
                <a16:creationId xmlns:a16="http://schemas.microsoft.com/office/drawing/2014/main" id="{E93B2452-6B81-A563-9BC3-4CA5F48DC3F9}"/>
              </a:ext>
            </a:extLst>
          </p:cNvPr>
          <p:cNvSpPr txBox="1"/>
          <p:nvPr/>
        </p:nvSpPr>
        <p:spPr>
          <a:xfrm>
            <a:off x="582637" y="3803788"/>
            <a:ext cx="4126448" cy="5129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81"/>
              </a:lnSpc>
            </a:pPr>
            <a:r>
              <a:rPr lang="en-US" altLang="ja-JP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陰性だった場合</a:t>
            </a:r>
            <a:r>
              <a:rPr lang="en-US" altLang="ja-JP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>
              <a:lnSpc>
                <a:spcPts val="1981"/>
              </a:lnSpc>
            </a:pP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基本的な感染予防対策を継続しましょう。</a:t>
            </a: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6753" y="3001060"/>
            <a:ext cx="1005027" cy="761385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0346" y="2982040"/>
            <a:ext cx="1160101" cy="771393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774" y="1904224"/>
            <a:ext cx="1159061" cy="1150391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>
            <a:off x="-49389" y="1483009"/>
            <a:ext cx="7644603" cy="4916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6" tIns="50398" rIns="100796" bIns="503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2600" dirty="0">
                <a:solidFill>
                  <a:schemeClr val="tx1"/>
                </a:solidFill>
                <a:latin typeface="学参丸ゴ"/>
                <a:ea typeface="ＤＨＰ特太ゴシック体" panose="020B0500000000000000" pitchFamily="50" charset="-128"/>
              </a:rPr>
              <a:t> </a:t>
            </a:r>
            <a:r>
              <a:rPr lang="ja-JP" altLang="en-US" sz="2600" b="1" dirty="0">
                <a:solidFill>
                  <a:srgbClr val="FF0099"/>
                </a:solidFill>
                <a:latin typeface="学参丸ゴ"/>
                <a:ea typeface="ＤＨＰ特太ゴシック体" panose="020B0500000000000000" pitchFamily="50" charset="-128"/>
              </a:rPr>
              <a:t>「新型コロナに感染したかも・・？」と思ったら？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709256" y="2216473"/>
            <a:ext cx="5952162" cy="750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6" tIns="50398" rIns="100796" bIns="503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200" u="sng" dirty="0">
                <a:solidFill>
                  <a:schemeClr val="tx1"/>
                </a:solidFill>
                <a:latin typeface="学参丸ゴ"/>
                <a:ea typeface="ＤＨＰ特太ゴシック体" panose="020B0500000000000000" pitchFamily="50" charset="-128"/>
              </a:rPr>
              <a:t>①あわてずに、症状や常備薬をセルフチェック</a:t>
            </a:r>
          </a:p>
          <a:p>
            <a:r>
              <a:rPr lang="ja-JP" altLang="en-US" sz="2200" u="sng" dirty="0" smtClean="0">
                <a:solidFill>
                  <a:schemeClr val="tx1"/>
                </a:solidFill>
                <a:latin typeface="学参丸ゴ"/>
                <a:ea typeface="ＤＨＰ特太ゴシック体" panose="020B0500000000000000" pitchFamily="50" charset="-128"/>
              </a:rPr>
              <a:t>②抗原定性検査</a:t>
            </a:r>
            <a:r>
              <a:rPr lang="ja-JP" altLang="en-US" sz="2200" u="sng" dirty="0">
                <a:solidFill>
                  <a:schemeClr val="tx1"/>
                </a:solidFill>
                <a:latin typeface="学参丸ゴ"/>
                <a:ea typeface="ＤＨＰ特太ゴシック体" panose="020B0500000000000000" pitchFamily="50" charset="-128"/>
              </a:rPr>
              <a:t>キットを用いてセルフチェック</a:t>
            </a:r>
          </a:p>
        </p:txBody>
      </p:sp>
      <p:sp>
        <p:nvSpPr>
          <p:cNvPr id="39" name="TextBox 37">
            <a:extLst>
              <a:ext uri="{FF2B5EF4-FFF2-40B4-BE49-F238E27FC236}">
                <a16:creationId xmlns:a16="http://schemas.microsoft.com/office/drawing/2014/main" id="{E93B2452-6B81-A563-9BC3-4CA5F48DC3F9}"/>
              </a:ext>
            </a:extLst>
          </p:cNvPr>
          <p:cNvSpPr txBox="1"/>
          <p:nvPr/>
        </p:nvSpPr>
        <p:spPr>
          <a:xfrm>
            <a:off x="4546060" y="3784175"/>
            <a:ext cx="2857929" cy="7694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81"/>
              </a:lnSpc>
            </a:pPr>
            <a:r>
              <a:rPr lang="ja-JP" altLang="en-US" sz="9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検査キットは国が承認したキット（</a:t>
            </a:r>
            <a:r>
              <a:rPr lang="en-US" altLang="ja-JP" sz="9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9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）を使いましょう！</a:t>
            </a:r>
          </a:p>
          <a:p>
            <a:pPr marL="357188" indent="-357188">
              <a:lnSpc>
                <a:spcPts val="1981"/>
              </a:lnSpc>
            </a:pPr>
            <a:r>
              <a:rPr lang="ja-JP" altLang="en-US" sz="9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9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9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9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9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体外診断用医薬品</a:t>
            </a:r>
            <a:r>
              <a:rPr lang="en-US" altLang="ja-JP" sz="9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9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又は</a:t>
            </a:r>
            <a:r>
              <a:rPr lang="en-US" altLang="ja-JP" sz="9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9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第１類医薬品</a:t>
            </a:r>
            <a:r>
              <a:rPr lang="en-US" altLang="ja-JP" sz="9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9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と表示されています</a:t>
            </a:r>
            <a:r>
              <a:rPr lang="ja-JP" altLang="en-US" sz="9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en-US" sz="900" b="1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" y="-11851"/>
            <a:ext cx="7559675" cy="1447706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901427" y="174587"/>
            <a:ext cx="5318158" cy="408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6" tIns="50398" rIns="100796" bIns="503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b="1" dirty="0"/>
              <a:t>新型コロナウイルス感染症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-24662" y="764295"/>
            <a:ext cx="7289948" cy="408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6" tIns="50398" rIns="100796" bIns="503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000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体調に異変を感じたら</a:t>
            </a:r>
          </a:p>
          <a:p>
            <a:pPr algn="ctr"/>
            <a:r>
              <a:rPr lang="ja-JP" altLang="en-US" sz="2205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～自分で検査、すばやく療養～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127947" y="9596794"/>
            <a:ext cx="6145038" cy="408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6" tIns="50398" rIns="100796" bIns="503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800" dirty="0">
                <a:solidFill>
                  <a:schemeClr val="tx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受診を希望する方は発熱外来へ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310646" y="4628991"/>
            <a:ext cx="7001642" cy="408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6" tIns="50398" rIns="100796" bIns="503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200" dirty="0">
                <a:solidFill>
                  <a:schemeClr val="tx1"/>
                </a:solidFill>
                <a:latin typeface="学参丸ゴ"/>
                <a:ea typeface="ＤＨＰ特太ゴシック体" panose="020B0500000000000000" pitchFamily="50" charset="-128"/>
              </a:rPr>
              <a:t>健康フォローアップセンターで速やかな自宅療養を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422034" y="4570689"/>
            <a:ext cx="6778866" cy="3996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6" tIns="50398" rIns="100796" bIns="503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2263"/>
          </a:p>
        </p:txBody>
      </p:sp>
      <p:sp>
        <p:nvSpPr>
          <p:cNvPr id="57" name="角丸四角形 4"/>
          <p:cNvSpPr txBox="1"/>
          <p:nvPr/>
        </p:nvSpPr>
        <p:spPr>
          <a:xfrm>
            <a:off x="422034" y="7138672"/>
            <a:ext cx="3031968" cy="4261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6793" tIns="78398" rIns="156793" bIns="78398" numCol="1" spcCol="1270" anchor="ctr" anchorCtr="0">
            <a:noAutofit/>
          </a:bodyPr>
          <a:lstStyle/>
          <a:p>
            <a:pPr defTabSz="182920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543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  氏名や連絡先を登録</a:t>
            </a:r>
          </a:p>
        </p:txBody>
      </p:sp>
      <p:sp>
        <p:nvSpPr>
          <p:cNvPr id="60" name="角丸四角形 4"/>
          <p:cNvSpPr txBox="1"/>
          <p:nvPr/>
        </p:nvSpPr>
        <p:spPr>
          <a:xfrm>
            <a:off x="416558" y="7420846"/>
            <a:ext cx="7152097" cy="11654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6793" tIns="78398" rIns="156793" bIns="78398" numCol="1" spcCol="1270" anchor="ctr" anchorCtr="0">
            <a:noAutofit/>
          </a:bodyPr>
          <a:lstStyle/>
          <a:p>
            <a:pPr defTabSz="182920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300" b="1" spc="-60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300" b="1" spc="-60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受けることのできるサービス</a:t>
            </a:r>
            <a:r>
              <a:rPr lang="en-US" altLang="ja-JP" sz="1300" b="1" spc="-60" dirty="0" smtClean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300" spc="-6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300" spc="-6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300" spc="-6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自治体によって異なります</a:t>
            </a:r>
            <a:endParaRPr lang="en-US" altLang="ja-JP" sz="1300" spc="-6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182920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543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　専門知識を持った</a:t>
            </a:r>
            <a:r>
              <a:rPr lang="ja-JP" altLang="en-US" sz="13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スタッフによる健康</a:t>
            </a: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状態の相談</a:t>
            </a:r>
            <a:endParaRPr lang="en-US" altLang="ja-JP" sz="1300" b="1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182920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543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 </a:t>
            </a:r>
            <a:r>
              <a:rPr lang="ja-JP" altLang="en-US" sz="13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受診</a:t>
            </a: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が必要な方や体調が変化した</a:t>
            </a:r>
            <a:r>
              <a:rPr lang="ja-JP" altLang="en-US" sz="13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方には</a:t>
            </a: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医療機関を紹介</a:t>
            </a:r>
          </a:p>
        </p:txBody>
      </p:sp>
      <p:sp>
        <p:nvSpPr>
          <p:cNvPr id="68" name="角丸四角形 4"/>
          <p:cNvSpPr txBox="1"/>
          <p:nvPr/>
        </p:nvSpPr>
        <p:spPr>
          <a:xfrm>
            <a:off x="411601" y="5096256"/>
            <a:ext cx="6536588" cy="17432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6793" tIns="78398" rIns="156793" bIns="78398" numCol="1" spcCol="1270" anchor="ctr" anchorCtr="0">
            <a:noAutofit/>
          </a:bodyPr>
          <a:lstStyle/>
          <a:p>
            <a:pPr defTabSz="182920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300" b="1" spc="-60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300" b="1" spc="-60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こんな方が対象です</a:t>
            </a:r>
            <a:r>
              <a:rPr lang="en-US" altLang="ja-JP" sz="1300" b="1" spc="-60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defTabSz="182920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543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　</a:t>
            </a:r>
            <a:r>
              <a:rPr lang="ja-JP" altLang="en-US" sz="13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症状が軽いなど、医療</a:t>
            </a: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機関を受診せず</a:t>
            </a:r>
            <a:r>
              <a:rPr lang="ja-JP" altLang="en-US" sz="13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、自宅で速やかに療養を開始したい方</a:t>
            </a:r>
            <a:endParaRPr lang="en-US" altLang="ja-JP" sz="1300" b="1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indent="71438" defTabSz="182920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3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65</a:t>
            </a: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</a:t>
            </a:r>
            <a:r>
              <a:rPr lang="ja-JP" altLang="en-US" sz="13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未満の方</a:t>
            </a:r>
            <a:endParaRPr lang="en-US" altLang="ja-JP" sz="1300" b="1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indent="71438" defTabSz="182920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3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重症化リスクを有しない方</a:t>
            </a:r>
            <a:endParaRPr lang="en-US" altLang="ja-JP" sz="1300" b="1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indent="71438" defTabSz="182920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3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妊娠</a:t>
            </a: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していない</a:t>
            </a:r>
            <a:r>
              <a:rPr lang="ja-JP" altLang="en-US" sz="13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</a:t>
            </a:r>
            <a:endParaRPr lang="en-US" altLang="ja-JP" sz="1300" b="1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indent="71438" defTabSz="182920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endParaRPr lang="en-US" altLang="ja-JP" sz="1300" b="1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182920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300" b="1" spc="-60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300" b="1" spc="-60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利用までの流れ</a:t>
            </a:r>
            <a:r>
              <a:rPr lang="en-US" altLang="ja-JP" sz="1300" b="1" spc="-60" dirty="0" smtClean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300" spc="-6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300" spc="-6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300" spc="-6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自治体によって異なります</a:t>
            </a:r>
            <a:endParaRPr lang="ja-JP" altLang="en-US" sz="1300" spc="-6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1" name="角丸四角形 4"/>
          <p:cNvSpPr txBox="1"/>
          <p:nvPr/>
        </p:nvSpPr>
        <p:spPr>
          <a:xfrm>
            <a:off x="422036" y="6819157"/>
            <a:ext cx="6962774" cy="4261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6793" tIns="78398" rIns="156793" bIns="78398" numCol="1" spcCol="1270" anchor="ctr" anchorCtr="0">
            <a:noAutofit/>
          </a:bodyPr>
          <a:lstStyle/>
          <a:p>
            <a:pPr defTabSz="182920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543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  お近くの自治体のセンターを検索（厚生労働省の</a:t>
            </a:r>
            <a:r>
              <a:rPr lang="en-US" altLang="ja-JP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HP</a:t>
            </a: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参照</a:t>
            </a:r>
            <a:r>
              <a:rPr lang="ja-JP" altLang="en-US" sz="13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1200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追ってお示しする予定です</a:t>
            </a:r>
            <a:endParaRPr lang="ja-JP" altLang="en-US" sz="1200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4" name="図 7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0566" y="8747720"/>
            <a:ext cx="837381" cy="972009"/>
          </a:xfrm>
          <a:prstGeom prst="rect">
            <a:avLst/>
          </a:prstGeom>
        </p:spPr>
      </p:pic>
      <p:sp>
        <p:nvSpPr>
          <p:cNvPr id="75" name="TextBox 37">
            <a:extLst>
              <a:ext uri="{FF2B5EF4-FFF2-40B4-BE49-F238E27FC236}">
                <a16:creationId xmlns:a16="http://schemas.microsoft.com/office/drawing/2014/main" id="{E93B2452-6B81-A563-9BC3-4CA5F48DC3F9}"/>
              </a:ext>
            </a:extLst>
          </p:cNvPr>
          <p:cNvSpPr txBox="1"/>
          <p:nvPr/>
        </p:nvSpPr>
        <p:spPr>
          <a:xfrm>
            <a:off x="582637" y="2987223"/>
            <a:ext cx="5486453" cy="7694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81"/>
              </a:lnSpc>
            </a:pPr>
            <a:r>
              <a:rPr lang="en-US" altLang="ja-JP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陽性だった場合</a:t>
            </a:r>
            <a:r>
              <a:rPr lang="en-US" altLang="ja-JP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>
              <a:lnSpc>
                <a:spcPts val="1981"/>
              </a:lnSpc>
            </a:pPr>
            <a:r>
              <a:rPr lang="ja-JP" altLang="en-US" sz="1300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自治体の健康</a:t>
            </a:r>
            <a:r>
              <a:rPr lang="ja-JP" altLang="en-US" sz="13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フォローアップセンターに</a:t>
            </a: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連絡し、</a:t>
            </a:r>
            <a:endParaRPr lang="en-US" altLang="ja-JP" sz="1300" b="1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81"/>
              </a:lnSpc>
            </a:pPr>
            <a:r>
              <a:rPr lang="ja-JP" altLang="en-US" sz="13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速やかに自宅等で療養を開始することができます</a:t>
            </a:r>
            <a:r>
              <a:rPr lang="ja-JP" altLang="en-US" sz="12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en-US" sz="1200" b="1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93801" y="269843"/>
            <a:ext cx="12600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参考様式</a:t>
            </a:r>
            <a:endParaRPr kumimoji="1" lang="en-US" altLang="ja-JP" sz="18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18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Ver.1</a:t>
            </a:r>
            <a:endParaRPr kumimoji="1" lang="ja-JP" altLang="en-US" sz="18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131973" y="8752658"/>
            <a:ext cx="6062076" cy="737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6" tIns="50398" rIns="100796" bIns="503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800" b="1" dirty="0" smtClean="0">
                <a:solidFill>
                  <a:srgbClr val="FF0099"/>
                </a:solidFill>
                <a:latin typeface="学参丸ゴ"/>
                <a:ea typeface="ＤＨＰ特太ゴシック体" panose="020B0500000000000000" pitchFamily="50" charset="-128"/>
              </a:rPr>
              <a:t>６５歳</a:t>
            </a:r>
            <a:r>
              <a:rPr lang="ja-JP" altLang="en-US" sz="2800" b="1" dirty="0">
                <a:solidFill>
                  <a:srgbClr val="FF0099"/>
                </a:solidFill>
                <a:latin typeface="学参丸ゴ"/>
                <a:ea typeface="ＤＨＰ特太ゴシック体" panose="020B0500000000000000" pitchFamily="50" charset="-128"/>
              </a:rPr>
              <a:t>以上の方や基礎疾患がある方、お子さんや妊娠している方</a:t>
            </a:r>
            <a:r>
              <a:rPr lang="ja-JP" altLang="en-US" sz="2800" b="1" dirty="0" smtClean="0">
                <a:solidFill>
                  <a:srgbClr val="FF0099"/>
                </a:solidFill>
                <a:latin typeface="学参丸ゴ"/>
                <a:ea typeface="ＤＨＰ特太ゴシック体" panose="020B0500000000000000" pitchFamily="50" charset="-128"/>
              </a:rPr>
              <a:t>など</a:t>
            </a:r>
            <a:endParaRPr lang="ja-JP" altLang="en-US" sz="2800" b="1" dirty="0">
              <a:solidFill>
                <a:srgbClr val="FF0099"/>
              </a:solidFill>
              <a:latin typeface="学参丸ゴ"/>
              <a:ea typeface="ＤＨＰ特太ゴシック体" panose="020B05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726315" y="10171701"/>
            <a:ext cx="1619073" cy="369332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自治体ロゴ等</a:t>
            </a:r>
            <a:endParaRPr kumimoji="1" lang="ja-JP" altLang="en-US" sz="18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037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図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1852"/>
            <a:ext cx="7559675" cy="1382789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1023224" y="124793"/>
            <a:ext cx="5318158" cy="408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6" tIns="50398" rIns="100796" bIns="503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b="1" dirty="0"/>
              <a:t>新型コロナウイルス感染症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68406" y="650228"/>
            <a:ext cx="7289948" cy="408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6" tIns="50398" rIns="100796" bIns="503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陽性だった方へ</a:t>
            </a:r>
            <a:endParaRPr lang="en-US" altLang="ja-JP" sz="3600" dirty="0">
              <a:solidFill>
                <a:schemeClr val="bg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/>
            <a:r>
              <a:rPr lang="ja-JP" altLang="en-US" sz="2205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～自宅療養中に気をつけること～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41168" y="1415282"/>
            <a:ext cx="345638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600" dirty="0">
                <a:solidFill>
                  <a:srgbClr val="FF0099"/>
                </a:solidFill>
                <a:latin typeface="学参丸ゴ"/>
                <a:ea typeface="ＤＨＰ特太ゴシック体" panose="020B0500000000000000" pitchFamily="50" charset="-128"/>
              </a:rPr>
              <a:t>自宅待機期間は何日？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1287590" y="8048480"/>
            <a:ext cx="53412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医療機関で新型コロナウイルス感染症と診断された場合は、</a:t>
            </a:r>
            <a:endParaRPr lang="en-US" altLang="ja-JP" sz="1400" b="1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こちらをお持ちください</a:t>
            </a:r>
            <a:r>
              <a:rPr lang="en-US" altLang="ja-JP" sz="14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医師記入欄</a:t>
            </a:r>
            <a:r>
              <a:rPr lang="en-US" altLang="ja-JP" sz="14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288669" y="8855586"/>
            <a:ext cx="6921936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b="1" u="sng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1500" b="1" u="sng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500" b="1" u="sng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様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</a:t>
            </a:r>
            <a:r>
              <a:rPr lang="ja-JP" altLang="en-US" sz="15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500" b="1" u="sng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年　　　月　　　日</a:t>
            </a:r>
            <a:endParaRPr lang="en-US" altLang="ja-JP" sz="1500" b="1" u="sng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5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新型コロナウイルス感染症が陽性と診断されましたので</a:t>
            </a:r>
            <a:r>
              <a:rPr lang="ja-JP" altLang="en-US" sz="15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、上記の</a:t>
            </a:r>
            <a:r>
              <a:rPr lang="ja-JP" altLang="en-US" sz="15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とおり療養をお願いします。なお、あなたは発生届の（届出対象・届出対象外）に該当します。</a:t>
            </a:r>
            <a:endParaRPr lang="en-US" altLang="ja-JP" sz="1500" b="1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　　　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5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診断した医療機関：　</a:t>
            </a:r>
            <a:r>
              <a:rPr lang="ja-JP" altLang="en-US" sz="1500" b="1" u="sng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6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4" name="Picture 11">
            <a:extLst>
              <a:ext uri="{FF2B5EF4-FFF2-40B4-BE49-F238E27FC236}">
                <a16:creationId xmlns:a16="http://schemas.microsoft.com/office/drawing/2014/main" id="{94B2AE9E-2A6B-0E08-C0F8-A786A4BCB8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/>
          </a:stretch>
        </p:blipFill>
        <p:spPr>
          <a:xfrm>
            <a:off x="169256" y="3775036"/>
            <a:ext cx="2386445" cy="394922"/>
          </a:xfrm>
          <a:prstGeom prst="rect">
            <a:avLst/>
          </a:prstGeom>
        </p:spPr>
      </p:pic>
      <p:sp>
        <p:nvSpPr>
          <p:cNvPr id="25" name="TextBox 31">
            <a:extLst>
              <a:ext uri="{FF2B5EF4-FFF2-40B4-BE49-F238E27FC236}">
                <a16:creationId xmlns:a16="http://schemas.microsoft.com/office/drawing/2014/main" id="{E0336B5F-0D2C-D0CD-9839-F43F5F8E46C6}"/>
              </a:ext>
            </a:extLst>
          </p:cNvPr>
          <p:cNvSpPr txBox="1"/>
          <p:nvPr/>
        </p:nvSpPr>
        <p:spPr>
          <a:xfrm>
            <a:off x="275244" y="3778182"/>
            <a:ext cx="2640037" cy="3636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035"/>
              </a:lnSpc>
            </a:pPr>
            <a:r>
              <a:rPr lang="ja-JP" altLang="en-US" sz="2200" b="1" dirty="0">
                <a:solidFill>
                  <a:srgbClr val="FF0099"/>
                </a:solidFill>
                <a:latin typeface="学参丸ゴ"/>
                <a:ea typeface="ＤＨＰ特太ゴシック体" panose="020B0500000000000000" pitchFamily="50" charset="-128"/>
              </a:rPr>
              <a:t>療養中の過ごし方</a:t>
            </a:r>
            <a:endParaRPr lang="en-US" altLang="ja-JP" sz="2200" b="1" dirty="0">
              <a:solidFill>
                <a:srgbClr val="FF0099"/>
              </a:solidFill>
              <a:latin typeface="学参丸ゴ"/>
              <a:ea typeface="ＤＨＰ特太ゴシック体" panose="020B05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31196" y="5583416"/>
            <a:ext cx="72683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すみやかにお近くの健康フォローアップセンターに</a:t>
            </a:r>
            <a:r>
              <a:rPr lang="ja-JP" altLang="en-US" sz="16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連絡、相談して</a:t>
            </a:r>
            <a:r>
              <a:rPr lang="ja-JP" altLang="en-US" sz="16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ください。</a:t>
            </a:r>
            <a:endParaRPr lang="en-US" altLang="ja-JP" sz="1600" b="1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7" name="Picture 11">
            <a:extLst>
              <a:ext uri="{FF2B5EF4-FFF2-40B4-BE49-F238E27FC236}">
                <a16:creationId xmlns:a16="http://schemas.microsoft.com/office/drawing/2014/main" id="{94B2AE9E-2A6B-0E08-C0F8-A786A4BCB8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/>
          </a:stretch>
        </p:blipFill>
        <p:spPr>
          <a:xfrm>
            <a:off x="170350" y="5145200"/>
            <a:ext cx="2744932" cy="406681"/>
          </a:xfrm>
          <a:prstGeom prst="rect">
            <a:avLst/>
          </a:prstGeom>
        </p:spPr>
      </p:pic>
      <p:sp>
        <p:nvSpPr>
          <p:cNvPr id="28" name="正方形/長方形 27"/>
          <p:cNvSpPr/>
          <p:nvPr/>
        </p:nvSpPr>
        <p:spPr>
          <a:xfrm>
            <a:off x="202227" y="5135036"/>
            <a:ext cx="29696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200" b="1" dirty="0">
                <a:solidFill>
                  <a:srgbClr val="FF0099"/>
                </a:solidFill>
                <a:latin typeface="学参丸ゴ"/>
                <a:ea typeface="ＤＨＰ特太ゴシック体" panose="020B0500000000000000" pitchFamily="50" charset="-128"/>
              </a:rPr>
              <a:t>体調が変化した場合</a:t>
            </a:r>
            <a:endParaRPr lang="en-US" altLang="ja-JP" sz="2200" b="1" dirty="0">
              <a:solidFill>
                <a:srgbClr val="FF0099"/>
              </a:solidFill>
              <a:latin typeface="学参丸ゴ"/>
              <a:ea typeface="ＤＨＰ特太ゴシック体" panose="020B05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79581" y="4198932"/>
            <a:ext cx="281562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原則、外出</a:t>
            </a:r>
            <a:r>
              <a:rPr lang="ja-JP" altLang="en-US" sz="15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は自粛してください。</a:t>
            </a:r>
            <a:endParaRPr lang="en-US" altLang="ja-JP" sz="1500" b="1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489530" y="4756885"/>
            <a:ext cx="743555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の外出は可能です。ただし、自主的な感染予防対策を徹底してください。</a:t>
            </a:r>
            <a:endParaRPr lang="en-US" altLang="ja-JP" sz="1500" b="1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80585" y="4486964"/>
            <a:ext cx="720291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症状軽快してから</a:t>
            </a:r>
            <a:r>
              <a:rPr lang="en-US" altLang="ja-JP" sz="15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</a:t>
            </a:r>
            <a:r>
              <a:rPr lang="ja-JP" altLang="en-US" sz="15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時間がたった場合は生活必需品の買い出しなど必要最低限</a:t>
            </a:r>
            <a:endParaRPr lang="en-US" altLang="ja-JP" sz="1500" b="1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13"/>
          <a:srcRect r="18414" b="31189"/>
          <a:stretch/>
        </p:blipFill>
        <p:spPr>
          <a:xfrm>
            <a:off x="192962" y="4237992"/>
            <a:ext cx="202499" cy="650321"/>
          </a:xfrm>
          <a:prstGeom prst="rect">
            <a:avLst/>
          </a:prstGeom>
        </p:spPr>
      </p:pic>
      <p:pic>
        <p:nvPicPr>
          <p:cNvPr id="46" name="Picture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>
            <a:off x="734333" y="7962701"/>
            <a:ext cx="528731" cy="623565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204354" y="8697829"/>
            <a:ext cx="7128000" cy="183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2106"/>
          </a:p>
        </p:txBody>
      </p:sp>
      <p:pic>
        <p:nvPicPr>
          <p:cNvPr id="47" name="Picture 11">
            <a:extLst>
              <a:ext uri="{FF2B5EF4-FFF2-40B4-BE49-F238E27FC236}">
                <a16:creationId xmlns:a16="http://schemas.microsoft.com/office/drawing/2014/main" id="{94B2AE9E-2A6B-0E08-C0F8-A786A4BCB8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/>
          </a:stretch>
        </p:blipFill>
        <p:spPr>
          <a:xfrm>
            <a:off x="192962" y="5966689"/>
            <a:ext cx="2978954" cy="407655"/>
          </a:xfrm>
          <a:prstGeom prst="rect">
            <a:avLst/>
          </a:prstGeom>
        </p:spPr>
      </p:pic>
      <p:sp>
        <p:nvSpPr>
          <p:cNvPr id="48" name="TextBox 31">
            <a:extLst>
              <a:ext uri="{FF2B5EF4-FFF2-40B4-BE49-F238E27FC236}">
                <a16:creationId xmlns:a16="http://schemas.microsoft.com/office/drawing/2014/main" id="{E0336B5F-0D2C-D0CD-9839-F43F5F8E46C6}"/>
              </a:ext>
            </a:extLst>
          </p:cNvPr>
          <p:cNvSpPr txBox="1"/>
          <p:nvPr/>
        </p:nvSpPr>
        <p:spPr>
          <a:xfrm>
            <a:off x="302563" y="5935154"/>
            <a:ext cx="3267504" cy="3847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42595">
              <a:lnSpc>
                <a:spcPts val="3035"/>
              </a:lnSpc>
            </a:pPr>
            <a:r>
              <a:rPr lang="ja-JP" altLang="en-US" sz="2200" b="1" dirty="0">
                <a:solidFill>
                  <a:srgbClr val="FF0099"/>
                </a:solidFill>
                <a:latin typeface="学参丸ゴ"/>
                <a:ea typeface="ＤＨＰ特太ゴシック体" panose="020B0500000000000000" pitchFamily="50" charset="-128"/>
              </a:rPr>
              <a:t>療養解除後</a:t>
            </a:r>
            <a:r>
              <a:rPr lang="ja-JP" altLang="en-US" sz="2200" b="1" dirty="0" smtClean="0">
                <a:solidFill>
                  <a:srgbClr val="FF0099"/>
                </a:solidFill>
                <a:latin typeface="学参丸ゴ"/>
                <a:ea typeface="ＤＨＰ特太ゴシック体" panose="020B0500000000000000" pitchFamily="50" charset="-128"/>
              </a:rPr>
              <a:t>の注意点</a:t>
            </a:r>
            <a:endParaRPr lang="en-US" altLang="ja-JP" sz="2200" b="1" dirty="0">
              <a:solidFill>
                <a:srgbClr val="FF0099"/>
              </a:solidFill>
              <a:latin typeface="学参丸ゴ"/>
              <a:ea typeface="ＤＨＰ特太ゴシック体" panose="020B05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231196" y="6347628"/>
            <a:ext cx="639765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療養が解除になっても、症状がある方は</a:t>
            </a:r>
            <a:r>
              <a:rPr lang="en-US" altLang="ja-JP" sz="16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6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日間、症状がない場合は</a:t>
            </a:r>
            <a:r>
              <a:rPr lang="en-US" altLang="ja-JP" sz="16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6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6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７日間が</a:t>
            </a:r>
            <a:r>
              <a:rPr lang="ja-JP" altLang="en-US" sz="16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経過するまでは、</a:t>
            </a:r>
            <a:r>
              <a:rPr lang="ja-JP" altLang="en-US" sz="1600" b="1" u="sng" spc="-60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感染リスク</a:t>
            </a:r>
            <a:r>
              <a:rPr lang="ja-JP" altLang="en-US" sz="1600" b="1" u="sng" spc="-6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があります</a:t>
            </a:r>
            <a:r>
              <a:rPr lang="ja-JP" altLang="en-US" sz="16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600" b="1" spc="-6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検温</a:t>
            </a:r>
            <a:r>
              <a:rPr lang="ja-JP" altLang="en-US" sz="14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など自身による健康状態の</a:t>
            </a:r>
            <a:r>
              <a:rPr lang="ja-JP" altLang="en-US" sz="14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</a:t>
            </a:r>
            <a:endParaRPr lang="en-US" altLang="ja-JP" sz="1400" b="1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</a:t>
            </a:r>
            <a:r>
              <a:rPr lang="ja-JP" altLang="en-US" sz="14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等ハイリスク者との接触、ハイリスク施設への不要不急の</a:t>
            </a:r>
            <a:r>
              <a:rPr lang="ja-JP" altLang="en-US" sz="14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訪問、</a:t>
            </a:r>
            <a:endParaRPr lang="en-US" altLang="ja-JP" sz="1400" b="1" spc="-6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感染</a:t>
            </a:r>
            <a:r>
              <a:rPr lang="ja-JP" altLang="en-US" sz="14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リスクの高い場所の利用や会食等を避けること</a:t>
            </a:r>
            <a:r>
              <a:rPr lang="ja-JP" altLang="en-US" sz="14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1400" b="1" spc="-6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マスク</a:t>
            </a:r>
            <a:r>
              <a:rPr lang="ja-JP" altLang="en-US" sz="14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を着用する</a:t>
            </a:r>
            <a:r>
              <a:rPr lang="ja-JP" altLang="en-US" sz="14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こと　等</a:t>
            </a:r>
            <a:r>
              <a:rPr lang="ja-JP" altLang="en-US" sz="1400" b="1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、自主的な感染予防行動の徹底を</a:t>
            </a:r>
            <a:r>
              <a:rPr lang="ja-JP" altLang="en-US" sz="1400" b="1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お願いします。</a:t>
            </a:r>
            <a:endParaRPr lang="en-US" altLang="ja-JP" sz="1400" b="1" spc="-6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-30202" y="7876922"/>
            <a:ext cx="7559674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図 5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316289" y="7432212"/>
            <a:ext cx="1045670" cy="332471"/>
          </a:xfrm>
          <a:prstGeom prst="rect">
            <a:avLst/>
          </a:prstGeom>
        </p:spPr>
      </p:pic>
      <p:sp>
        <p:nvSpPr>
          <p:cNvPr id="53" name="TextBox 37">
            <a:extLst>
              <a:ext uri="{FF2B5EF4-FFF2-40B4-BE49-F238E27FC236}">
                <a16:creationId xmlns:a16="http://schemas.microsoft.com/office/drawing/2014/main" id="{E93B2452-6B81-A563-9BC3-4CA5F48DC3F9}"/>
              </a:ext>
            </a:extLst>
          </p:cNvPr>
          <p:cNvSpPr txBox="1"/>
          <p:nvPr/>
        </p:nvSpPr>
        <p:spPr>
          <a:xfrm>
            <a:off x="5959305" y="3662985"/>
            <a:ext cx="1339083" cy="2564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1981"/>
              </a:lnSpc>
            </a:pPr>
            <a:r>
              <a:rPr lang="ja-JP" altLang="en-US" sz="1000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ja-JP" altLang="en-US" sz="1000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４年９月</a:t>
            </a:r>
            <a:r>
              <a:rPr lang="en-US" altLang="ja-JP" sz="1000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</a:t>
            </a:r>
            <a:r>
              <a:rPr lang="ja-JP" altLang="en-US" sz="1000" spc="-6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ja-JP" altLang="en-US" sz="1000" spc="-6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時点</a:t>
            </a:r>
          </a:p>
        </p:txBody>
      </p:sp>
      <p:cxnSp>
        <p:nvCxnSpPr>
          <p:cNvPr id="54" name="直線コネクタ 53"/>
          <p:cNvCxnSpPr/>
          <p:nvPr/>
        </p:nvCxnSpPr>
        <p:spPr>
          <a:xfrm>
            <a:off x="2933521" y="10396820"/>
            <a:ext cx="42770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Picture 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>
            <a:off x="117663" y="1437297"/>
            <a:ext cx="400336" cy="417016"/>
          </a:xfrm>
          <a:prstGeom prst="rect">
            <a:avLst/>
          </a:prstGeom>
        </p:spPr>
      </p:pic>
      <p:sp>
        <p:nvSpPr>
          <p:cNvPr id="32" name="テキスト ボックス 31"/>
          <p:cNvSpPr txBox="1"/>
          <p:nvPr/>
        </p:nvSpPr>
        <p:spPr>
          <a:xfrm>
            <a:off x="6093801" y="269843"/>
            <a:ext cx="12600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参考様式</a:t>
            </a:r>
            <a:endParaRPr kumimoji="1" lang="en-US" altLang="ja-JP" sz="18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18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Ver.1</a:t>
            </a:r>
            <a:endParaRPr kumimoji="1" lang="ja-JP" altLang="en-US" sz="18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17999" y="1891607"/>
            <a:ext cx="6835802" cy="1788055"/>
          </a:xfrm>
          <a:prstGeom prst="rect">
            <a:avLst/>
          </a:prstGeom>
        </p:spPr>
      </p:pic>
      <p:sp>
        <p:nvSpPr>
          <p:cNvPr id="34" name="テキスト ボックス 33"/>
          <p:cNvSpPr txBox="1"/>
          <p:nvPr/>
        </p:nvSpPr>
        <p:spPr>
          <a:xfrm>
            <a:off x="6273801" y="7035002"/>
            <a:ext cx="1080000" cy="26161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自治体ロゴ等</a:t>
            </a:r>
            <a:endParaRPr kumimoji="1" lang="ja-JP" altLang="en-US" sz="11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734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901</TotalTime>
  <Words>654</Words>
  <Application>Microsoft Office PowerPoint</Application>
  <PresentationFormat>ユーザー設定</PresentationFormat>
  <Paragraphs>58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ＤＨＰ特太ゴシック体</vt:lpstr>
      <vt:lpstr>HG丸ｺﾞｼｯｸM-PRO</vt:lpstr>
      <vt:lpstr>ＭＳ Ｐゴシック</vt:lpstr>
      <vt:lpstr>メイリオ</vt:lpstr>
      <vt:lpstr>学参丸ゴ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山口 恵子(yamaguchi-keiko.j27)</dc:creator>
  <cp:lastModifiedBy>大嶋 寿海(ooshima-jukai.zw2)</cp:lastModifiedBy>
  <cp:revision>100</cp:revision>
  <cp:lastPrinted>2022-09-13T08:43:43Z</cp:lastPrinted>
  <dcterms:created xsi:type="dcterms:W3CDTF">2022-09-08T06:31:34Z</dcterms:created>
  <dcterms:modified xsi:type="dcterms:W3CDTF">2022-09-14T13:22:43Z</dcterms:modified>
</cp:coreProperties>
</file>